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81" r:id="rId2"/>
    <p:sldId id="337" r:id="rId3"/>
    <p:sldId id="408" r:id="rId4"/>
    <p:sldId id="262" r:id="rId5"/>
    <p:sldId id="356" r:id="rId6"/>
    <p:sldId id="357" r:id="rId7"/>
    <p:sldId id="382" r:id="rId8"/>
    <p:sldId id="383" r:id="rId9"/>
    <p:sldId id="384" r:id="rId10"/>
    <p:sldId id="385" r:id="rId11"/>
    <p:sldId id="386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6" r:id="rId29"/>
    <p:sldId id="407" r:id="rId30"/>
    <p:sldId id="379" r:id="rId31"/>
    <p:sldId id="388" r:id="rId32"/>
    <p:sldId id="381" r:id="rId33"/>
  </p:sldIdLst>
  <p:sldSz cx="24377650" cy="13716000"/>
  <p:notesSz cx="6858000" cy="9144000"/>
  <p:defaultTextStyle>
    <a:defPPr>
      <a:defRPr lang="zh-CN"/>
    </a:defPPr>
    <a:lvl1pPr marL="0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195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388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83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776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972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65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360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555" algn="l" defTabSz="182838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5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30A0"/>
    <a:srgbClr val="373D41"/>
    <a:srgbClr val="F15533"/>
    <a:srgbClr val="ACF34B"/>
    <a:srgbClr val="F5F5F5"/>
    <a:srgbClr val="56F1CB"/>
    <a:srgbClr val="555A5D"/>
    <a:srgbClr val="007D91"/>
    <a:srgbClr val="737D86"/>
    <a:srgbClr val="E6C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89142" autoAdjust="0"/>
  </p:normalViewPr>
  <p:slideViewPr>
    <p:cSldViewPr snapToObjects="1">
      <p:cViewPr varScale="1">
        <p:scale>
          <a:sx n="39" d="100"/>
          <a:sy n="39" d="100"/>
        </p:scale>
        <p:origin x="946" y="120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4" d="100"/>
          <a:sy n="84" d="100"/>
        </p:scale>
        <p:origin x="3828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549A9-39A2-41A1-B0BC-966F80FC5ABB}" type="datetime1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3F68D-0CB9-8040-9727-5E9FFB1D5B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553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15D48-36B0-4696-8E23-1D06FBCCAE3E}" type="datetime1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7618D-3BFE-7A4D-9849-DC5F9DF229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1413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63525" indent="-263525" algn="l" defTabSz="1828388" rtl="0" eaLnBrk="1" latinLnBrk="0" hangingPunct="1">
      <a:lnSpc>
        <a:spcPct val="150000"/>
      </a:lnSpc>
      <a:buClr>
        <a:schemeClr val="tx2"/>
      </a:buClr>
      <a:buSzPct val="80000"/>
      <a:buFont typeface="Wingdings" panose="05000000000000000000" pitchFamily="2" charset="2"/>
      <a:buChar char="u"/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536575" indent="-273050" algn="l" defTabSz="1828388" rtl="0" eaLnBrk="1" latinLnBrk="0" hangingPunct="1">
      <a:lnSpc>
        <a:spcPct val="150000"/>
      </a:lnSpc>
      <a:buClr>
        <a:schemeClr val="tx2"/>
      </a:buClr>
      <a:buSzPct val="80000"/>
      <a:buFont typeface="Wingdings" panose="05000000000000000000" pitchFamily="2" charset="2"/>
      <a:buChar char="p"/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828388" algn="l" defTabSz="1828388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2742583" algn="l" defTabSz="1828388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3656776" algn="l" defTabSz="1828388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4570972" algn="l" defTabSz="182838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65" algn="l" defTabSz="182838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360" algn="l" defTabSz="182838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555" algn="l" defTabSz="182838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9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25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32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31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9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228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19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879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276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737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35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97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36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41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414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595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918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200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3519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6582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585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31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204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18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16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41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4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7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024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57332" y="5046132"/>
            <a:ext cx="15573111" cy="1440000"/>
          </a:xfrm>
        </p:spPr>
        <p:txBody>
          <a:bodyPr anchor="b">
            <a:normAutofit/>
          </a:bodyPr>
          <a:lstStyle>
            <a:lvl1pPr algn="l"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 smtClean="0"/>
              <a:t>单击此处编辑标题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57332" y="7204075"/>
            <a:ext cx="15573112" cy="873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kumimoji="1" lang="zh-CN" altLang="en-US" dirty="0" smtClean="0"/>
              <a:t>单击此处编辑副标题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657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943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>
              <a:spcBef>
                <a:spcPts val="0"/>
              </a:spcBef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085850" indent="-361950">
              <a:spcBef>
                <a:spcPts val="0"/>
              </a:spcBef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790700" indent="-361950">
              <a:spcBef>
                <a:spcPts val="0"/>
              </a:spcBef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514600" indent="-361950">
              <a:spcBef>
                <a:spcPts val="0"/>
              </a:spcBef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201890" y="13082626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97917E-8DE7-4105-8BB1-AECB6DED54F8}" type="slidenum">
              <a:rPr lang="zh-CN" altLang="en-US" sz="20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34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1201890" y="13082626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97917E-8DE7-4105-8BB1-AECB6DED54F8}" type="slidenum">
              <a:rPr lang="zh-CN" altLang="en-US" sz="20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896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77650" cy="1273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1201890" y="13082626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97917E-8DE7-4105-8BB1-AECB6DED54F8}" type="slidenum">
              <a:rPr lang="zh-CN" altLang="en-US" sz="20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30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" y="0"/>
            <a:ext cx="24375891" cy="137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2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"/>
            <a:ext cx="24384002" cy="1371243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364" y="628126"/>
            <a:ext cx="22176224" cy="908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857249" y="-3619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6584" y="-3619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2235735" y="-3619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2945070" y="-3619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-595036" y="125577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16.3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-595037" y="120004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-595036" y="195797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13.1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-595037" y="13817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-595038" y="2548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11.5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-1016693" y="5848864"/>
            <a:ext cx="792088" cy="288032"/>
          </a:xfrm>
          <a:prstGeom prst="rect">
            <a:avLst/>
          </a:prstGeom>
          <a:solidFill>
            <a:srgbClr val="00C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-2392795" y="588364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0,193,224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-1016693" y="6446522"/>
            <a:ext cx="792088" cy="288032"/>
          </a:xfrm>
          <a:prstGeom prst="rect">
            <a:avLst/>
          </a:prstGeom>
          <a:solidFill>
            <a:srgbClr val="F1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-2392795" y="639105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241,85,51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-1016693" y="5324770"/>
            <a:ext cx="792088" cy="288032"/>
          </a:xfrm>
          <a:prstGeom prst="rect">
            <a:avLst/>
          </a:prstGeom>
          <a:solidFill>
            <a:srgbClr val="373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-2392795" y="537622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55,61,65</a:t>
            </a:r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-1016693" y="4409237"/>
            <a:ext cx="792088" cy="288032"/>
          </a:xfrm>
          <a:prstGeom prst="rect">
            <a:avLst/>
          </a:prstGeom>
          <a:solidFill>
            <a:srgbClr val="737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-2392795" y="4361395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115,125,134</a:t>
            </a:r>
            <a:endParaRPr lang="zh-CN" altLang="en-US" dirty="0"/>
          </a:p>
        </p:txBody>
      </p:sp>
      <p:sp>
        <p:nvSpPr>
          <p:cNvPr id="27" name="矩形 26"/>
          <p:cNvSpPr/>
          <p:nvPr userDrawn="1"/>
        </p:nvSpPr>
        <p:spPr>
          <a:xfrm>
            <a:off x="-1016693" y="3899607"/>
            <a:ext cx="79208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-2392795" y="385397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255,255,255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-1016693" y="8953405"/>
            <a:ext cx="792088" cy="288032"/>
          </a:xfrm>
          <a:prstGeom prst="rect">
            <a:avLst/>
          </a:prstGeom>
          <a:solidFill>
            <a:srgbClr val="007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-2392795" y="892814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0,125,145</a:t>
            </a:r>
            <a:endParaRPr lang="zh-CN" altLang="en-US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-3107281" y="5883643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-3107281" y="6391059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-3107281" y="5376227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-3517650" y="436139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文字背景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-3517650" y="385397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文字背景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-3807793" y="892814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已访问超链接</a:t>
            </a:r>
            <a:endParaRPr lang="zh-CN" altLang="en-US" dirty="0"/>
          </a:p>
        </p:txBody>
      </p:sp>
      <p:sp>
        <p:nvSpPr>
          <p:cNvPr id="47" name="矩形 46"/>
          <p:cNvSpPr/>
          <p:nvPr userDrawn="1"/>
        </p:nvSpPr>
        <p:spPr>
          <a:xfrm>
            <a:off x="-1016693" y="6925282"/>
            <a:ext cx="792088" cy="288032"/>
          </a:xfrm>
          <a:prstGeom prst="rect">
            <a:avLst/>
          </a:prstGeom>
          <a:solidFill>
            <a:srgbClr val="56F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 userDrawn="1"/>
        </p:nvSpPr>
        <p:spPr>
          <a:xfrm>
            <a:off x="-2392795" y="689847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86,241,203</a:t>
            </a:r>
            <a:endParaRPr lang="zh-CN" altLang="en-US" dirty="0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-3107281" y="689847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50" name="矩形 49"/>
          <p:cNvSpPr/>
          <p:nvPr userDrawn="1"/>
        </p:nvSpPr>
        <p:spPr>
          <a:xfrm>
            <a:off x="-1016693" y="4877343"/>
            <a:ext cx="792088" cy="2880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 userDrawn="1"/>
        </p:nvSpPr>
        <p:spPr>
          <a:xfrm>
            <a:off x="-2392795" y="4868811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115,125,134</a:t>
            </a:r>
            <a:endParaRPr lang="zh-CN" altLang="en-US" dirty="0"/>
          </a:p>
        </p:txBody>
      </p:sp>
      <p:sp>
        <p:nvSpPr>
          <p:cNvPr id="52" name="文本框 51"/>
          <p:cNvSpPr txBox="1"/>
          <p:nvPr userDrawn="1"/>
        </p:nvSpPr>
        <p:spPr>
          <a:xfrm>
            <a:off x="-3517650" y="4868811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文字背景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53" name="矩形 52"/>
          <p:cNvSpPr/>
          <p:nvPr userDrawn="1"/>
        </p:nvSpPr>
        <p:spPr>
          <a:xfrm>
            <a:off x="-1016693" y="3371824"/>
            <a:ext cx="792088" cy="288032"/>
          </a:xfrm>
          <a:prstGeom prst="rect">
            <a:avLst/>
          </a:prstGeom>
          <a:solidFill>
            <a:srgbClr val="373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-2392795" y="33465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55,61,65</a:t>
            </a:r>
            <a:endParaRPr lang="zh-CN" altLang="en-US" dirty="0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-3517650" y="334656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文字背景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6" name="矩形 55"/>
          <p:cNvSpPr/>
          <p:nvPr userDrawn="1"/>
        </p:nvSpPr>
        <p:spPr>
          <a:xfrm>
            <a:off x="-1016693" y="7420441"/>
            <a:ext cx="792088" cy="288032"/>
          </a:xfrm>
          <a:prstGeom prst="rect">
            <a:avLst/>
          </a:prstGeom>
          <a:solidFill>
            <a:srgbClr val="ACF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 userDrawn="1"/>
        </p:nvSpPr>
        <p:spPr>
          <a:xfrm>
            <a:off x="-2392795" y="7405891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172,243,75</a:t>
            </a:r>
            <a:endParaRPr lang="zh-CN" altLang="en-US" dirty="0"/>
          </a:p>
        </p:txBody>
      </p:sp>
      <p:sp>
        <p:nvSpPr>
          <p:cNvPr id="58" name="文本框 57"/>
          <p:cNvSpPr txBox="1"/>
          <p:nvPr userDrawn="1"/>
        </p:nvSpPr>
        <p:spPr>
          <a:xfrm>
            <a:off x="-3107281" y="740589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-1016693" y="7899201"/>
            <a:ext cx="792088" cy="288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 userDrawn="1"/>
        </p:nvSpPr>
        <p:spPr>
          <a:xfrm>
            <a:off x="-2392795" y="7913307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112,48,160</a:t>
            </a:r>
            <a:endParaRPr lang="zh-CN" altLang="en-US" dirty="0"/>
          </a:p>
        </p:txBody>
      </p:sp>
      <p:sp>
        <p:nvSpPr>
          <p:cNvPr id="61" name="文本框 60"/>
          <p:cNvSpPr txBox="1"/>
          <p:nvPr userDrawn="1"/>
        </p:nvSpPr>
        <p:spPr>
          <a:xfrm>
            <a:off x="-3107281" y="7913307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着色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62" name="矩形 61"/>
          <p:cNvSpPr/>
          <p:nvPr userDrawn="1"/>
        </p:nvSpPr>
        <p:spPr>
          <a:xfrm>
            <a:off x="-1016693" y="8458981"/>
            <a:ext cx="792088" cy="288032"/>
          </a:xfrm>
          <a:prstGeom prst="rect">
            <a:avLst/>
          </a:prstGeom>
          <a:solidFill>
            <a:srgbClr val="00C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 userDrawn="1"/>
        </p:nvSpPr>
        <p:spPr>
          <a:xfrm>
            <a:off x="-2392795" y="842072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0,193,224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-3192241" y="8420723"/>
            <a:ext cx="80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/>
            <a:r>
              <a:rPr lang="zh-CN" altLang="en-US" dirty="0" smtClean="0"/>
              <a:t>超链接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24432894" y="-3619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飞天六部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2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2" r:id="rId3"/>
    <p:sldLayoutId id="2147483662" r:id="rId4"/>
    <p:sldLayoutId id="2147483666" r:id="rId5"/>
    <p:sldLayoutId id="214748367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828297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457074" indent="-457074" algn="l" defTabSz="1828297" rtl="0" eaLnBrk="1" latinLnBrk="0" hangingPunct="1">
        <a:lnSpc>
          <a:spcPct val="150000"/>
        </a:lnSpc>
        <a:spcBef>
          <a:spcPts val="2000"/>
        </a:spcBef>
        <a:buFont typeface="Arial"/>
        <a:buChar char="•"/>
        <a:defRPr sz="4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1371223" indent="-457074" algn="l" defTabSz="1828297" rtl="0" eaLnBrk="1" latinLnBrk="0" hangingPunct="1">
        <a:lnSpc>
          <a:spcPct val="150000"/>
        </a:lnSpc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2285371" indent="-457074" algn="l" defTabSz="1828297" rtl="0" eaLnBrk="1" latinLnBrk="0" hangingPunct="1">
        <a:lnSpc>
          <a:spcPct val="150000"/>
        </a:lnSpc>
        <a:spcBef>
          <a:spcPts val="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3199520" indent="-457074" algn="l" defTabSz="1828297" rtl="0" eaLnBrk="1" latinLnBrk="0" hangingPunct="1">
        <a:lnSpc>
          <a:spcPct val="15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4113669" indent="-457074" algn="l" defTabSz="182829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5027817" indent="-457074" algn="l" defTabSz="182829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1966" indent="-457074" algn="l" defTabSz="182829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114" indent="-457074" algn="l" defTabSz="182829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263" indent="-457074" algn="l" defTabSz="182829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49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297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446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594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743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4890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040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189" algn="l" defTabSz="1828297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78" userDrawn="1">
          <p15:clr>
            <a:srgbClr val="F26B43"/>
          </p15:clr>
        </p15:guide>
        <p15:guide id="2" pos="1169" userDrawn="1">
          <p15:clr>
            <a:srgbClr val="F26B43"/>
          </p15:clr>
        </p15:guide>
        <p15:guide id="3" pos="715" userDrawn="1">
          <p15:clr>
            <a:srgbClr val="F26B43"/>
          </p15:clr>
        </p15:guide>
        <p15:guide id="4" pos="14187" userDrawn="1">
          <p15:clr>
            <a:srgbClr val="F26B43"/>
          </p15:clr>
        </p15:guide>
        <p15:guide id="5" pos="14641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986" userDrawn="1">
          <p15:clr>
            <a:srgbClr val="F26B43"/>
          </p15:clr>
        </p15:guide>
        <p15:guide id="8" orient="horz" pos="1349" userDrawn="1">
          <p15:clr>
            <a:srgbClr val="F26B43"/>
          </p15:clr>
        </p15:guide>
        <p15:guide id="9" orient="horz" pos="8017" userDrawn="1">
          <p15:clr>
            <a:srgbClr val="F26B43"/>
          </p15:clr>
        </p15:guide>
        <p15:guide id="10" orient="horz" pos="7654" userDrawn="1">
          <p15:clr>
            <a:srgbClr val="F26B43"/>
          </p15:clr>
        </p15:guide>
        <p15:guide id="11" orient="horz" pos="17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anchi.aliyun.com/competition/entrance/231573/introduc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47.93.27.110/app-ailab/notebook-ai/home#notebookLabId=22&amp;notebookType=PUBLIC&amp;isHelp=false&amp;operaType=5" TargetMode="External"/><Relationship Id="rId4" Type="http://schemas.openxmlformats.org/officeDocument/2006/relationships/hyperlink" Target="https://tianchi.aliyun.com/competition/entrance/231573/informati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31e20f00c26f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修订页（隐藏）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47613"/>
              </p:ext>
            </p:extLst>
          </p:nvPr>
        </p:nvGraphicFramePr>
        <p:xfrm>
          <a:off x="1855787" y="2729794"/>
          <a:ext cx="20666075" cy="41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74">
                  <a:extLst>
                    <a:ext uri="{9D8B030D-6E8A-4147-A177-3AD203B41FA5}">
                      <a16:colId xmlns:a16="http://schemas.microsoft.com/office/drawing/2014/main" val="648892635"/>
                    </a:ext>
                  </a:extLst>
                </a:gridCol>
                <a:gridCol w="5710256">
                  <a:extLst>
                    <a:ext uri="{9D8B030D-6E8A-4147-A177-3AD203B41FA5}">
                      <a16:colId xmlns:a16="http://schemas.microsoft.com/office/drawing/2014/main" val="3641361315"/>
                    </a:ext>
                  </a:extLst>
                </a:gridCol>
                <a:gridCol w="4133215">
                  <a:extLst>
                    <a:ext uri="{9D8B030D-6E8A-4147-A177-3AD203B41FA5}">
                      <a16:colId xmlns:a16="http://schemas.microsoft.com/office/drawing/2014/main" val="4167585514"/>
                    </a:ext>
                  </a:extLst>
                </a:gridCol>
                <a:gridCol w="4133215">
                  <a:extLst>
                    <a:ext uri="{9D8B030D-6E8A-4147-A177-3AD203B41FA5}">
                      <a16:colId xmlns:a16="http://schemas.microsoft.com/office/drawing/2014/main" val="671600554"/>
                    </a:ext>
                  </a:extLst>
                </a:gridCol>
                <a:gridCol w="4133215">
                  <a:extLst>
                    <a:ext uri="{9D8B030D-6E8A-4147-A177-3AD203B41FA5}">
                      <a16:colId xmlns:a16="http://schemas.microsoft.com/office/drawing/2014/main" val="3349793338"/>
                    </a:ext>
                  </a:extLst>
                </a:gridCol>
              </a:tblGrid>
              <a:tr h="6880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修改内容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修改人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修改时间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审批人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087223"/>
                  </a:ext>
                </a:extLst>
              </a:tr>
              <a:tr h="688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373C4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373C4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新增模板</a:t>
                      </a:r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373C4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培东</a:t>
                      </a:r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373C4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2018/09/04</a:t>
                      </a:r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478094"/>
                  </a:ext>
                </a:extLst>
              </a:tr>
              <a:tr h="688034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201709"/>
                  </a:ext>
                </a:extLst>
              </a:tr>
              <a:tr h="688034">
                <a:tc>
                  <a:txBody>
                    <a:bodyPr/>
                    <a:lstStyle/>
                    <a:p>
                      <a:pPr algn="ctr"/>
                      <a:endParaRPr lang="zh-CN" altLang="en-US" sz="320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495554"/>
                  </a:ext>
                </a:extLst>
              </a:tr>
              <a:tr h="688034">
                <a:tc>
                  <a:txBody>
                    <a:bodyPr/>
                    <a:lstStyle/>
                    <a:p>
                      <a:pPr algn="ctr"/>
                      <a:endParaRPr lang="zh-CN" altLang="en-US" sz="320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237504"/>
                  </a:ext>
                </a:extLst>
              </a:tr>
              <a:tr h="688034">
                <a:tc>
                  <a:txBody>
                    <a:bodyPr/>
                    <a:lstStyle/>
                    <a:p>
                      <a:pPr algn="ctr"/>
                      <a:endParaRPr lang="zh-CN" altLang="en-US" sz="320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rgbClr val="373C4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0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45722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简单统计量，可作为特征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中位数：稳健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均值：当分布较符合正态分布时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临近数据：临待预测数据较近的数据</a:t>
            </a:r>
            <a:endParaRPr lang="en-US" altLang="zh-CN" dirty="0" smtClean="0"/>
          </a:p>
          <a:p>
            <a:pPr lvl="2"/>
            <a:r>
              <a:rPr lang="zh-CN" altLang="en-US" sz="2800" dirty="0" smtClean="0"/>
              <a:t>云上贵州</a:t>
            </a:r>
            <a:r>
              <a:rPr lang="en-US" altLang="zh-CN" sz="2800" dirty="0" smtClean="0"/>
              <a:t>2017</a:t>
            </a:r>
            <a:r>
              <a:rPr lang="zh-CN" altLang="en-US" sz="2800" dirty="0" smtClean="0"/>
              <a:t>智能交通预测挑战赛；</a:t>
            </a:r>
            <a:r>
              <a:rPr lang="en-US" altLang="zh-CN" sz="2800" dirty="0" smtClean="0"/>
              <a:t>7:50-8:00</a:t>
            </a:r>
            <a:r>
              <a:rPr lang="zh-CN" altLang="en-US" sz="2800" dirty="0" smtClean="0"/>
              <a:t>的旅行时间对</a:t>
            </a:r>
            <a:r>
              <a:rPr lang="en-US" altLang="zh-CN" sz="2800" dirty="0" smtClean="0"/>
              <a:t>8:00-8:10</a:t>
            </a:r>
            <a:r>
              <a:rPr lang="zh-CN" altLang="en-US" sz="2800" dirty="0" smtClean="0"/>
              <a:t>的预测效果不错</a:t>
            </a:r>
            <a:endParaRPr lang="en-US" altLang="zh-CN" sz="2800" dirty="0" smtClean="0"/>
          </a:p>
          <a:p>
            <a:pPr lvl="2"/>
            <a:r>
              <a:rPr lang="zh-CN" altLang="en-US" sz="2800" dirty="0"/>
              <a:t>京</a:t>
            </a:r>
            <a:r>
              <a:rPr lang="zh-CN" altLang="en-US" sz="2800" dirty="0" smtClean="0"/>
              <a:t>东店铺销量预测；直接使用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月底后</a:t>
            </a:r>
            <a:r>
              <a:rPr lang="en-US" altLang="zh-CN" sz="2800" dirty="0" smtClean="0"/>
              <a:t>90</a:t>
            </a:r>
            <a:r>
              <a:rPr lang="zh-CN" altLang="en-US" sz="2800" dirty="0" smtClean="0"/>
              <a:t>天的销量作为预测（初期前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）</a:t>
            </a:r>
            <a:endParaRPr lang="en-US" altLang="zh-CN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中位数、临近数据等简单统计量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69" y="7563679"/>
            <a:ext cx="14198069" cy="4855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3979" y="628126"/>
            <a:ext cx="10332569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73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51123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支付数据、客流量数据、交通数据等时间序列通常都具有明显的周期性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周期性是核心</a:t>
            </a:r>
            <a:endParaRPr lang="en-US" altLang="zh-CN" sz="2000" dirty="0" smtClean="0"/>
          </a:p>
          <a:p>
            <a:pPr lvl="1"/>
            <a:r>
              <a:rPr lang="zh-CN" altLang="en-US" dirty="0" smtClean="0"/>
              <a:t>确定周期（一周、一月）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确定组成一个周期的元素（周</a:t>
            </a:r>
            <a:r>
              <a:rPr lang="en-US" altLang="zh-CN" dirty="0" smtClean="0"/>
              <a:t>1-</a:t>
            </a:r>
            <a:r>
              <a:rPr lang="zh-CN" altLang="en-US" dirty="0" smtClean="0"/>
              <a:t>周日、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</a:t>
            </a:r>
            <a:r>
              <a:rPr lang="en-US" altLang="zh-CN" dirty="0" smtClean="0"/>
              <a:t>-31</a:t>
            </a:r>
            <a:r>
              <a:rPr lang="zh-CN" altLang="en-US" dirty="0" smtClean="0"/>
              <a:t>号）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结合</a:t>
            </a:r>
            <a:r>
              <a:rPr lang="en-US" altLang="zh-CN" dirty="0" smtClean="0"/>
              <a:t>STL</a:t>
            </a:r>
            <a:r>
              <a:rPr lang="zh-CN" altLang="en-US" dirty="0" smtClean="0"/>
              <a:t>分解观察周期变化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缺点：不考虑节假日、突发事件等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</a:t>
            </a:r>
            <a:endParaRPr lang="zh-CN" altLang="en-US" dirty="0"/>
          </a:p>
        </p:txBody>
      </p:sp>
      <p:pic>
        <p:nvPicPr>
          <p:cNvPr id="6" name="Picture 1" descr="C:\Users\Administrator\AppData\Roaming\Tencent\Users\2298265528\TIM\WinTemp\RichOle\FO_N@(B$[D23GY]Y$DJ11R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81" y="6319984"/>
            <a:ext cx="12150828" cy="60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05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15839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给定如下数据，预测第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周每天的客流量（</a:t>
            </a:r>
            <a:r>
              <a:rPr lang="zh-CN" altLang="en-US" dirty="0">
                <a:solidFill>
                  <a:schemeClr val="accent2"/>
                </a:solidFill>
              </a:rPr>
              <a:t>以星期为周期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35" y="3869668"/>
            <a:ext cx="14403779" cy="3528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35" y="7702568"/>
            <a:ext cx="14403779" cy="47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65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3096084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Step1 </a:t>
            </a:r>
            <a:r>
              <a:rPr lang="zh-CN" altLang="en-US" b="1" dirty="0"/>
              <a:t>获得</a:t>
            </a:r>
            <a:r>
              <a:rPr lang="zh-CN" altLang="en-US" b="1" dirty="0" smtClean="0"/>
              <a:t>周期因子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两种方式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方式（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）：除以周均值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，然后按列取中位数</a:t>
            </a:r>
            <a:endParaRPr lang="en-US" altLang="zh-CN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32" y="5797252"/>
            <a:ext cx="13421287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77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3096084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Step1 </a:t>
            </a:r>
            <a:r>
              <a:rPr lang="zh-CN" altLang="en-US" b="1" dirty="0"/>
              <a:t>获得</a:t>
            </a:r>
            <a:r>
              <a:rPr lang="zh-CN" altLang="en-US" b="1" dirty="0" smtClean="0"/>
              <a:t>周期因子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两种方式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方式（</a:t>
            </a:r>
            <a:r>
              <a:rPr lang="en-US" altLang="zh-CN" b="1" dirty="0"/>
              <a:t>2</a:t>
            </a:r>
            <a:r>
              <a:rPr lang="zh-CN" altLang="en-US" b="1" dirty="0" smtClean="0"/>
              <a:t>）：季节指数的计算方式；获得每日（工作日或周末）均值，再除以整体均值</a:t>
            </a:r>
            <a:endParaRPr lang="en-US" altLang="zh-CN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21" y="6065913"/>
            <a:ext cx="10981220" cy="507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7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7308552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Step2 </a:t>
            </a:r>
            <a:r>
              <a:rPr lang="zh-CN" altLang="en-US" b="1" dirty="0" smtClean="0"/>
              <a:t>预测</a:t>
            </a:r>
            <a:endParaRPr lang="en-US" altLang="zh-CN" b="1" dirty="0" smtClean="0"/>
          </a:p>
          <a:p>
            <a:pPr lvl="1"/>
            <a:r>
              <a:rPr lang="zh-CN" altLang="en-US" b="1" dirty="0"/>
              <a:t>乘</a:t>
            </a:r>
            <a:r>
              <a:rPr lang="zh-CN" altLang="en-US" b="1" dirty="0" smtClean="0"/>
              <a:t>以</a:t>
            </a:r>
            <a:r>
              <a:rPr lang="en-US" altLang="zh-CN" b="1" dirty="0" smtClean="0"/>
              <a:t>base</a:t>
            </a:r>
          </a:p>
          <a:p>
            <a:pPr lvl="1"/>
            <a:r>
              <a:rPr lang="zh-CN" altLang="en-US" b="1" dirty="0" smtClean="0"/>
              <a:t>如何确定</a:t>
            </a:r>
            <a:r>
              <a:rPr lang="en-US" altLang="zh-CN" b="1" dirty="0" smtClean="0"/>
              <a:t>base?</a:t>
            </a:r>
          </a:p>
          <a:p>
            <a:pPr lvl="1"/>
            <a:r>
              <a:rPr lang="zh-CN" altLang="en-US" b="1" dirty="0" smtClean="0"/>
              <a:t>直接用最后一周的平均客流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endParaRPr lang="en-US" altLang="zh-CN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7" y="6821996"/>
            <a:ext cx="15758796" cy="30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94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4572248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Step2 </a:t>
            </a:r>
            <a:r>
              <a:rPr lang="zh-CN" altLang="en-US" b="1" dirty="0" smtClean="0"/>
              <a:t>预测</a:t>
            </a:r>
            <a:endParaRPr lang="en-US" altLang="zh-CN" b="1" dirty="0" smtClean="0"/>
          </a:p>
          <a:p>
            <a:pPr lvl="1"/>
            <a:r>
              <a:rPr lang="zh-CN" altLang="en-US" b="1" dirty="0"/>
              <a:t>乘</a:t>
            </a:r>
            <a:r>
              <a:rPr lang="zh-CN" altLang="en-US" b="1" dirty="0" smtClean="0"/>
              <a:t>以</a:t>
            </a:r>
            <a:r>
              <a:rPr lang="en-US" altLang="zh-CN" b="1" dirty="0" smtClean="0"/>
              <a:t>base</a:t>
            </a:r>
          </a:p>
          <a:p>
            <a:pPr lvl="1"/>
            <a:r>
              <a:rPr lang="zh-CN" altLang="en-US" b="1" dirty="0" smtClean="0"/>
              <a:t>如何确定</a:t>
            </a:r>
            <a:r>
              <a:rPr lang="en-US" altLang="zh-CN" b="1" dirty="0" smtClean="0"/>
              <a:t>base?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建议</a:t>
            </a:r>
            <a:r>
              <a:rPr lang="zh-CN" altLang="en-US" dirty="0" smtClean="0">
                <a:solidFill>
                  <a:schemeClr val="accent2"/>
                </a:solidFill>
              </a:rPr>
              <a:t>：去周期后再平均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endParaRPr lang="en-US" altLang="zh-CN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09" y="6540083"/>
            <a:ext cx="15049672" cy="38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30600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如何预测下个月每一天的情况？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资金流入流出预测比赛的任务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需要提取以月为周期的因子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基于周期因子的时间序列预测（续）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66364" y="5930212"/>
            <a:ext cx="4029673" cy="1404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获得每日（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-31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号）均值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395308" y="5930212"/>
            <a:ext cx="4392488" cy="1404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根据因子和每日均值预测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18" y="9234264"/>
            <a:ext cx="6777217" cy="2547923"/>
          </a:xfrm>
          <a:prstGeom prst="rect">
            <a:avLst/>
          </a:prstGeom>
        </p:spPr>
      </p:pic>
      <p:sp>
        <p:nvSpPr>
          <p:cNvPr id="12" name="线形标注 1(无边框) 11"/>
          <p:cNvSpPr/>
          <p:nvPr/>
        </p:nvSpPr>
        <p:spPr>
          <a:xfrm>
            <a:off x="8156377" y="7002016"/>
            <a:ext cx="5364596" cy="2016224"/>
          </a:xfrm>
          <a:prstGeom prst="callout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68346" y="6184947"/>
            <a:ext cx="1188132" cy="640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868617" y="5930212"/>
            <a:ext cx="4392488" cy="1404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统计每日为（周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周日）的频次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11560410" y="6184947"/>
            <a:ext cx="1188132" cy="640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779" y="2646474"/>
            <a:ext cx="8414733" cy="1937602"/>
          </a:xfrm>
          <a:prstGeom prst="rect">
            <a:avLst/>
          </a:prstGeom>
        </p:spPr>
      </p:pic>
      <p:sp>
        <p:nvSpPr>
          <p:cNvPr id="18" name="线形标注 1(无边框) 17"/>
          <p:cNvSpPr/>
          <p:nvPr/>
        </p:nvSpPr>
        <p:spPr>
          <a:xfrm>
            <a:off x="15549776" y="4188956"/>
            <a:ext cx="3752794" cy="1480912"/>
          </a:xfrm>
          <a:prstGeom prst="callout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9025" y="821322"/>
            <a:ext cx="5588414" cy="1496612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3247882" y="5930212"/>
            <a:ext cx="4392488" cy="1404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星期周期因子获得加权均值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17923773" y="6181129"/>
            <a:ext cx="1188132" cy="640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29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55787" y="2501516"/>
            <a:ext cx="20666075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003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基于时间序列规则的资金流入流出预测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以星期为周期的中位数预测</a:t>
            </a:r>
            <a:endParaRPr kumimoji="1"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基于周期因子（以星期为周期）的预测</a:t>
            </a:r>
            <a:endParaRPr kumimoji="1"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基于周期因子（以月份为周期）的预测</a:t>
            </a:r>
            <a:endParaRPr kumimoji="1"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效果对比</a:t>
            </a: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9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以星期为周期的中位数预测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3398395"/>
          </a:xfrm>
        </p:spPr>
        <p:txBody>
          <a:bodyPr/>
          <a:lstStyle/>
          <a:p>
            <a:r>
              <a:rPr kumimoji="1" lang="zh-CN" altLang="en-US" dirty="0" smtClean="0"/>
              <a:t>选取时段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以简单方式给一个范例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训练集时段：</a:t>
            </a:r>
            <a:r>
              <a:rPr kumimoji="1" lang="en-US" altLang="zh-CN" dirty="0" smtClean="0"/>
              <a:t>2014-03-31</a:t>
            </a:r>
            <a:r>
              <a:rPr kumimoji="1" lang="zh-CN" altLang="en-US" dirty="0" smtClean="0"/>
              <a:t>（</a:t>
            </a:r>
            <a:r>
              <a:rPr lang="zh-CN" altLang="en-US" dirty="0">
                <a:solidFill>
                  <a:schemeClr val="accent2"/>
                </a:solidFill>
              </a:rPr>
              <a:t>周一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~2014-08-03</a:t>
            </a:r>
            <a:r>
              <a:rPr kumimoji="1" lang="zh-CN" altLang="en-US" dirty="0" smtClean="0"/>
              <a:t>（</a:t>
            </a:r>
            <a:r>
              <a:rPr lang="zh-CN" altLang="en-US" dirty="0">
                <a:solidFill>
                  <a:schemeClr val="accent2"/>
                </a:solidFill>
              </a:rPr>
              <a:t>周日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测试集时段：</a:t>
            </a:r>
            <a:r>
              <a:rPr kumimoji="1" lang="en-US" altLang="zh-CN" dirty="0" smtClean="0"/>
              <a:t>2014-08-04~2014-08-31</a:t>
            </a:r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92" y="6170882"/>
            <a:ext cx="13641175" cy="61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2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5757332" y="3869668"/>
            <a:ext cx="15573111" cy="26164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资金流入流出预测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时间序列规则与</a:t>
            </a:r>
            <a:r>
              <a:rPr lang="en-US" altLang="zh-CN" dirty="0" smtClean="0"/>
              <a:t>baseline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757332" y="7974124"/>
            <a:ext cx="15573112" cy="3146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 smtClean="0"/>
              <a:t>BruceQD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24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以星期为周期的中位数预测（续）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778625" y="7626350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3398395"/>
          </a:xfrm>
        </p:spPr>
        <p:txBody>
          <a:bodyPr/>
          <a:lstStyle/>
          <a:p>
            <a:r>
              <a:rPr kumimoji="1" lang="zh-CN" altLang="en-US" dirty="0" smtClean="0"/>
              <a:t>按星期重新组织数据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申</a:t>
            </a:r>
            <a:r>
              <a:rPr kumimoji="1" lang="zh-CN" altLang="en-US" dirty="0" smtClean="0"/>
              <a:t>购总额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0" y="5246094"/>
            <a:ext cx="12672945" cy="27117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331" y="1961456"/>
            <a:ext cx="10554215" cy="86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29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以星期为周期的</a:t>
            </a:r>
            <a:r>
              <a:rPr lang="zh-CN" altLang="en-US" dirty="0"/>
              <a:t>中位数预测（续）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778625" y="7626350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3398395"/>
          </a:xfrm>
        </p:spPr>
        <p:txBody>
          <a:bodyPr/>
          <a:lstStyle/>
          <a:p>
            <a:r>
              <a:rPr kumimoji="1" lang="zh-CN" altLang="en-US" dirty="0" smtClean="0"/>
              <a:t>按星期重新组织数据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赎回</a:t>
            </a:r>
            <a:r>
              <a:rPr kumimoji="1" lang="zh-CN" altLang="en-US" dirty="0" smtClean="0"/>
              <a:t>总额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2" y="5163201"/>
            <a:ext cx="12097343" cy="3035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957" y="2141476"/>
            <a:ext cx="10830892" cy="89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315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以星期为周期的</a:t>
            </a:r>
            <a:r>
              <a:rPr lang="zh-CN" altLang="en-US" dirty="0"/>
              <a:t>中位数预测（续）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778625" y="7626350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1202151"/>
          </a:xfrm>
        </p:spPr>
        <p:txBody>
          <a:bodyPr/>
          <a:lstStyle/>
          <a:p>
            <a:r>
              <a:rPr kumimoji="1" lang="zh-CN" altLang="en-US" dirty="0" smtClean="0"/>
              <a:t>提取中位数，并做预测</a:t>
            </a:r>
            <a:endParaRPr kumimoji="1" lang="en-US" altLang="zh-CN" dirty="0" smtClean="0"/>
          </a:p>
          <a:p>
            <a:pPr marL="723900" lvl="1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1" y="5417840"/>
            <a:ext cx="10415231" cy="2771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237" y="306184"/>
            <a:ext cx="7128792" cy="1192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基于周期因子（以星期为周期）的预测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1166147"/>
          </a:xfrm>
        </p:spPr>
        <p:txBody>
          <a:bodyPr/>
          <a:lstStyle/>
          <a:p>
            <a:r>
              <a:rPr kumimoji="1" lang="zh-CN" altLang="en-US" dirty="0" smtClean="0"/>
              <a:t>周期因子的第一种计算方式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177" y="233264"/>
            <a:ext cx="8144407" cy="118491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84" y="4445732"/>
            <a:ext cx="13326297" cy="77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08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基于周期因子（以星期为周期）的预测（续）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20666075" cy="1166147"/>
          </a:xfrm>
        </p:spPr>
        <p:txBody>
          <a:bodyPr/>
          <a:lstStyle/>
          <a:p>
            <a:r>
              <a:rPr kumimoji="1" lang="zh-CN" altLang="en-US" dirty="0" smtClean="0"/>
              <a:t>周期因子的第二种计算方式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7" y="4409728"/>
            <a:ext cx="13861143" cy="5532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505" y="161256"/>
            <a:ext cx="8022029" cy="122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0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基于周期因子（以月为周期）的预测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7343051" cy="1166147"/>
          </a:xfrm>
        </p:spPr>
        <p:txBody>
          <a:bodyPr/>
          <a:lstStyle/>
          <a:p>
            <a:r>
              <a:rPr kumimoji="1" lang="zh-CN" altLang="en-US" dirty="0" smtClean="0"/>
              <a:t>周期因子的计算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5" y="3941676"/>
            <a:ext cx="11555571" cy="8640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3161" y="197260"/>
            <a:ext cx="7020780" cy="122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6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效果对比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13571743" cy="2714319"/>
          </a:xfrm>
        </p:spPr>
        <p:txBody>
          <a:bodyPr/>
          <a:lstStyle/>
          <a:p>
            <a:r>
              <a:rPr kumimoji="1" lang="zh-CN" altLang="en-US" dirty="0" smtClean="0"/>
              <a:t>该如何对比效果？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《01.</a:t>
            </a:r>
            <a:r>
              <a:rPr kumimoji="1" lang="zh-CN" altLang="en-US" dirty="0" smtClean="0"/>
              <a:t>赛题解读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中的评价指标（</a:t>
            </a:r>
            <a:r>
              <a:rPr kumimoji="1" lang="en-US" altLang="zh-CN" dirty="0" smtClean="0"/>
              <a:t>MAPE=&gt;</a:t>
            </a:r>
            <a:r>
              <a:rPr kumimoji="1" lang="zh-CN" altLang="en-US" dirty="0" smtClean="0"/>
              <a:t>评分）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窗宽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的意义与设置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4" y="6455106"/>
            <a:ext cx="12334942" cy="28179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703" y="4661756"/>
            <a:ext cx="10988494" cy="5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7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效果对比（续）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19044351" cy="9519075"/>
          </a:xfrm>
        </p:spPr>
        <p:txBody>
          <a:bodyPr/>
          <a:lstStyle/>
          <a:p>
            <a:r>
              <a:rPr kumimoji="1" lang="zh-CN" altLang="en-US" dirty="0" smtClean="0"/>
              <a:t>该如何对比效果？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依据</a:t>
            </a:r>
            <a:r>
              <a:rPr kumimoji="1" lang="en-US" altLang="zh-CN" dirty="0"/>
              <a:t>《</a:t>
            </a:r>
            <a:r>
              <a:rPr kumimoji="1" lang="en-US" altLang="zh-CN" dirty="0" smtClean="0"/>
              <a:t>02.</a:t>
            </a:r>
            <a:r>
              <a:rPr kumimoji="1" lang="zh-CN" altLang="en-US" dirty="0" smtClean="0"/>
              <a:t>数据分析与探索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，仅以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月做评测不够稳健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故以星期为窗宽做滑窗，设置</a:t>
            </a:r>
            <a:r>
              <a:rPr kumimoji="1" lang="en-US" altLang="zh-CN" dirty="0" smtClean="0"/>
              <a:t>h=0.3</a:t>
            </a:r>
            <a:r>
              <a:rPr kumimoji="1" lang="zh-CN" altLang="en-US" dirty="0" smtClean="0"/>
              <a:t>（只有</a:t>
            </a:r>
            <a:r>
              <a:rPr kumimoji="1" lang="en-US" altLang="zh-CN" dirty="0" smtClean="0"/>
              <a:t>MAPE</a:t>
            </a:r>
            <a:r>
              <a:rPr kumimoji="1" lang="zh-CN" altLang="en-US" dirty="0" smtClean="0"/>
              <a:t>低于</a:t>
            </a:r>
            <a:r>
              <a:rPr kumimoji="1" lang="en-US" altLang="zh-CN" dirty="0" smtClean="0"/>
              <a:t>0.3</a:t>
            </a:r>
            <a:r>
              <a:rPr kumimoji="1" lang="zh-CN" altLang="en-US" dirty="0" smtClean="0"/>
              <a:t>的预测才会被考虑）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中位数的线上效果仅为</a:t>
            </a:r>
            <a:r>
              <a:rPr kumimoji="1" lang="en-US" altLang="zh-CN" dirty="0" smtClean="0"/>
              <a:t>119</a:t>
            </a:r>
            <a:r>
              <a:rPr kumimoji="1" lang="zh-CN" altLang="en-US" dirty="0" smtClean="0"/>
              <a:t>，说明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月份的分布与之前有较大差异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>
                <a:solidFill>
                  <a:srgbClr val="FF0000"/>
                </a:solidFill>
              </a:rPr>
              <a:t>第二优的方法（以月份为周期的时间序列规则）线上效果是</a:t>
            </a:r>
            <a:r>
              <a:rPr kumimoji="1" lang="en-US" altLang="zh-CN" dirty="0" smtClean="0">
                <a:solidFill>
                  <a:srgbClr val="FF0000"/>
                </a:solidFill>
              </a:rPr>
              <a:t>135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77" y="5345832"/>
            <a:ext cx="1282690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347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效果对比（续）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19044351" cy="2102251"/>
          </a:xfrm>
        </p:spPr>
        <p:txBody>
          <a:bodyPr/>
          <a:lstStyle/>
          <a:p>
            <a:r>
              <a:rPr kumimoji="1" lang="zh-CN" altLang="en-US" dirty="0" smtClean="0"/>
              <a:t>绘制对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月预测结果的时序图</a:t>
            </a:r>
            <a:endParaRPr kumimoji="1" lang="en-US" altLang="zh-CN" dirty="0" smtClean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9</a:t>
            </a:r>
            <a:r>
              <a:rPr lang="zh-CN" altLang="en-US" dirty="0">
                <a:solidFill>
                  <a:schemeClr val="accent2"/>
                </a:solidFill>
              </a:rPr>
              <a:t>月</a:t>
            </a:r>
            <a:r>
              <a:rPr lang="en-US" altLang="zh-CN" dirty="0">
                <a:solidFill>
                  <a:schemeClr val="accent2"/>
                </a:solidFill>
              </a:rPr>
              <a:t>6</a:t>
            </a:r>
            <a:r>
              <a:rPr lang="zh-CN" altLang="en-US" dirty="0">
                <a:solidFill>
                  <a:schemeClr val="accent2"/>
                </a:solidFill>
              </a:rPr>
              <a:t>号</a:t>
            </a:r>
            <a:r>
              <a:rPr lang="en-US" altLang="zh-CN" dirty="0">
                <a:solidFill>
                  <a:schemeClr val="accent2"/>
                </a:solidFill>
              </a:rPr>
              <a:t>-8</a:t>
            </a:r>
            <a:r>
              <a:rPr lang="zh-CN" altLang="en-US" dirty="0">
                <a:solidFill>
                  <a:schemeClr val="accent2"/>
                </a:solidFill>
              </a:rPr>
              <a:t>号是中秋节，时间序列规则并没有考虑节假日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21" y="5185133"/>
            <a:ext cx="12191494" cy="6516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153" y="5437161"/>
            <a:ext cx="8675057" cy="60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6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效果对比（续）</a:t>
            </a:r>
            <a:endParaRPr lang="zh-CN" altLang="en-US" dirty="0"/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821438" y="2775529"/>
            <a:ext cx="19044351" cy="3472427"/>
          </a:xfrm>
        </p:spPr>
        <p:txBody>
          <a:bodyPr/>
          <a:lstStyle/>
          <a:p>
            <a:r>
              <a:rPr kumimoji="1" lang="zh-CN" altLang="en-US" dirty="0" smtClean="0"/>
              <a:t>依据</a:t>
            </a:r>
            <a:r>
              <a:rPr kumimoji="1" lang="en-US" altLang="zh-CN" dirty="0" smtClean="0"/>
              <a:t>《02.</a:t>
            </a:r>
            <a:r>
              <a:rPr kumimoji="1" lang="zh-CN" altLang="en-US" dirty="0" smtClean="0"/>
              <a:t>数据分析与探索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中关于节假日的分析，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号的交易量应该偏低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直接用</a:t>
            </a:r>
            <a:r>
              <a:rPr kumimoji="1" lang="en-US" altLang="zh-CN" dirty="0"/>
              <a:t>7</a:t>
            </a:r>
            <a:r>
              <a:rPr kumimoji="1" lang="zh-CN" altLang="en-US" dirty="0"/>
              <a:t>号的预测结果修正</a:t>
            </a:r>
            <a:r>
              <a:rPr kumimoji="1" lang="en-US" altLang="zh-CN" dirty="0"/>
              <a:t>8</a:t>
            </a:r>
            <a:r>
              <a:rPr kumimoji="1" lang="zh-CN" altLang="en-US" dirty="0"/>
              <a:t>号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线上效果为</a:t>
            </a:r>
            <a:r>
              <a:rPr kumimoji="1" lang="en-US" altLang="zh-CN" dirty="0" smtClean="0"/>
              <a:t>139</a:t>
            </a:r>
            <a:r>
              <a:rPr kumimoji="1" lang="zh-CN" altLang="en-US" dirty="0" smtClean="0">
                <a:solidFill>
                  <a:schemeClr val="accent2"/>
                </a:solidFill>
              </a:rPr>
              <a:t>（规则的重要作用）</a:t>
            </a:r>
            <a:endParaRPr kumimoji="1" lang="en-US" altLang="zh-CN" dirty="0" smtClean="0">
              <a:solidFill>
                <a:schemeClr val="accent2"/>
              </a:solidFill>
            </a:endParaRPr>
          </a:p>
          <a:p>
            <a:pPr lvl="1"/>
            <a:r>
              <a:rPr kumimoji="1" lang="zh-CN" altLang="en-US" dirty="0" smtClean="0"/>
              <a:t>还可继续考虑中秋节前后、国庆节前的预测结果修正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54" y="6894004"/>
            <a:ext cx="13629206" cy="2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24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/>
          <p:cNvSpPr txBox="1">
            <a:spLocks/>
          </p:cNvSpPr>
          <p:nvPr/>
        </p:nvSpPr>
        <p:spPr>
          <a:xfrm>
            <a:off x="1855788" y="2717800"/>
            <a:ext cx="22034337" cy="7740599"/>
          </a:xfrm>
          <a:prstGeom prst="rect">
            <a:avLst/>
          </a:prstGeom>
        </p:spPr>
        <p:txBody>
          <a:bodyPr/>
          <a:lstStyle>
            <a:lvl1pPr marL="457074" indent="-457074" algn="l" defTabSz="1828297" rtl="0" eaLnBrk="1" latinLnBrk="0" hangingPunct="1">
              <a:lnSpc>
                <a:spcPct val="150000"/>
              </a:lnSpc>
              <a:spcBef>
                <a:spcPts val="2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371223" indent="-457074" algn="l" defTabSz="1828297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2285371" indent="-457074" algn="l" defTabSz="1828297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3199520" indent="-457074" algn="l" defTabSz="1828297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4113669" indent="-457074" algn="l" defTabSz="182829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5027817" indent="-457074" algn="l" defTabSz="182829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966" indent="-457074" algn="l" defTabSz="182829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114" indent="-457074" algn="l" defTabSz="182829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263" indent="-457074" algn="l" defTabSz="182829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赛题介绍：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tianchi.aliyun.com/competition/entrance/231573/introduction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数据集介绍及下载：</a:t>
            </a:r>
            <a:r>
              <a:rPr lang="en-US" altLang="zh-CN" dirty="0" smtClean="0">
                <a:hlinkClick r:id="rId4"/>
              </a:rPr>
              <a:t>https://tianchi.aliyun.com/competition/entrance/231573/information</a:t>
            </a:r>
            <a:endParaRPr lang="en-US" altLang="zh-CN" dirty="0" smtClean="0"/>
          </a:p>
          <a:p>
            <a:endParaRPr lang="en-US" altLang="zh-CN" b="1" dirty="0" smtClean="0"/>
          </a:p>
          <a:p>
            <a:r>
              <a:rPr lang="en-US" altLang="zh-CN" dirty="0" err="1" smtClean="0"/>
              <a:t>NoteBook</a:t>
            </a:r>
            <a:r>
              <a:rPr lang="zh-CN" altLang="en-US" dirty="0" smtClean="0"/>
              <a:t>代码：</a:t>
            </a:r>
            <a:r>
              <a:rPr lang="en-US" altLang="zh-CN" dirty="0">
                <a:hlinkClick r:id="rId5"/>
              </a:rPr>
              <a:t>http://47.93.27.110/app-ailab/notebook-ai/home#notebookLabId=22&amp;notebookType=PUBLIC&amp;isHelp=false&amp;operaType=5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66364" y="628126"/>
            <a:ext cx="22176224" cy="908768"/>
          </a:xfrm>
        </p:spPr>
        <p:txBody>
          <a:bodyPr/>
          <a:lstStyle/>
          <a:p>
            <a:r>
              <a:rPr lang="zh-CN" altLang="en-US" dirty="0" smtClean="0"/>
              <a:t>相关链接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4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课程总结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55787" y="2730500"/>
            <a:ext cx="206660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00300">
              <a:lnSpc>
                <a:spcPct val="150000"/>
              </a:lnSpc>
            </a:pPr>
            <a:r>
              <a:rPr kumimoji="1"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了解规则的重要性</a:t>
            </a:r>
            <a:endParaRPr kumimoji="1"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400300">
              <a:lnSpc>
                <a:spcPct val="150000"/>
              </a:lnSpc>
            </a:pP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熟悉基于规则的时间序列分析方法</a:t>
            </a:r>
            <a:endParaRPr kumimoji="1" lang="en-US" altLang="zh-CN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400300">
              <a:lnSpc>
                <a:spcPct val="150000"/>
              </a:lnSpc>
            </a:pPr>
            <a:r>
              <a:rPr kumimoji="1"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资金流入流出预测给出</a:t>
            </a:r>
            <a:r>
              <a:rPr kumimoji="1"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kumimoji="1"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1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55787" y="2815908"/>
            <a:ext cx="20666075" cy="15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altLang="zh-CN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dropout. </a:t>
            </a:r>
            <a:r>
              <a:rPr kumimoji="1" lang="zh-CN" altLang="en-US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时间序列规则法快速入门</a:t>
            </a:r>
            <a:r>
              <a:rPr kumimoji="1" lang="en-US" altLang="zh-CN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4400" dirty="0" smtClean="0">
                <a:hlinkClick r:id="rId2"/>
              </a:rPr>
              <a:t>https</a:t>
            </a:r>
            <a:r>
              <a:rPr lang="en-US" altLang="zh-CN" sz="4400" dirty="0">
                <a:hlinkClick r:id="rId2"/>
              </a:rPr>
              <a:t>://www.jianshu.com/p/31e20f00c26f</a:t>
            </a:r>
            <a:endParaRPr kumimoji="1" lang="en-US" altLang="zh-CN" sz="4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altLang="zh-CN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kumimoji="1" lang="zh-CN" altLang="en-US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资金流入流出预测</a:t>
            </a:r>
            <a:r>
              <a:rPr kumimoji="1" lang="en-US" altLang="zh-CN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4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调整</a:t>
            </a:r>
            <a:r>
              <a:rPr kumimoji="1" lang="en-US" altLang="zh-CN" sz="4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Baseline. http://www.voidcn.com/article/p-brxzxjsl-bpr.html</a:t>
            </a:r>
            <a:endParaRPr kumimoji="1" lang="zh-CN" altLang="en-US" sz="4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9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55787" y="2730500"/>
            <a:ext cx="20666075" cy="497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003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学习完本课程后，你将能够：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defTabSz="2400300">
              <a:lnSpc>
                <a:spcPct val="150000"/>
              </a:lnSpc>
              <a:buAutoNum type="arabicPeriod"/>
            </a:pP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了解挖掘规则做预测的重要性</a:t>
            </a:r>
            <a:endParaRPr kumimoji="1"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defTabSz="2400300">
              <a:lnSpc>
                <a:spcPct val="150000"/>
              </a:lnSpc>
              <a:buAutoNum type="arabicPeriod"/>
            </a:pP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掌握时间序列规则的基本方法</a:t>
            </a:r>
            <a:endParaRPr kumimoji="1"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defTabSz="2400300">
              <a:lnSpc>
                <a:spcPct val="150000"/>
              </a:lnSpc>
              <a:buAutoNum type="arabicPeriod"/>
            </a:pPr>
            <a:r>
              <a:rPr kumimoji="1"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利用时间序列规则获得资金流入流出赛题数据的</a:t>
            </a:r>
            <a:r>
              <a:rPr kumimoji="1"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kumimoji="1" lang="en-US" altLang="zh-CN" sz="5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课程目标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5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55787" y="2730500"/>
            <a:ext cx="20666075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003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时间序列规则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为什么要重视规则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中位数、临近数据等简单统计量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2400300">
              <a:lnSpc>
                <a:spcPct val="150000"/>
              </a:lnSpc>
            </a:pPr>
            <a:r>
              <a:rPr kumimoji="1"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kumimoji="1"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基于周期因子的时间序列预测</a:t>
            </a:r>
            <a:endParaRPr kumimoji="1"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1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20666075" cy="70925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很多比赛都可基于对背景的理解和数据分析获得有用规则，通过“</a:t>
            </a:r>
            <a:r>
              <a:rPr lang="en-US" altLang="zh-CN" dirty="0" smtClean="0"/>
              <a:t>if A then B</a:t>
            </a:r>
            <a:r>
              <a:rPr lang="zh-CN" altLang="en-US" dirty="0" smtClean="0"/>
              <a:t>“等方式设计效果良好的基准方案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KDD CUP </a:t>
            </a:r>
            <a:r>
              <a:rPr lang="en-US" altLang="zh-CN" dirty="0" smtClean="0">
                <a:solidFill>
                  <a:schemeClr val="accent2"/>
                </a:solidFill>
              </a:rPr>
              <a:t>2019——</a:t>
            </a:r>
            <a:r>
              <a:rPr lang="zh-CN" altLang="en-US" dirty="0" smtClean="0">
                <a:solidFill>
                  <a:schemeClr val="accent2"/>
                </a:solidFill>
              </a:rPr>
              <a:t>情境感知多模式出行推荐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lvl="1"/>
            <a:r>
              <a:rPr lang="zh-CN" altLang="en-US" dirty="0" smtClean="0"/>
              <a:t>用户会点击百度地图推荐的哪种出行模式？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百度地图推荐的</a:t>
            </a:r>
            <a:r>
              <a:rPr lang="zh-CN" altLang="en-US" dirty="0">
                <a:solidFill>
                  <a:schemeClr val="accent2"/>
                </a:solidFill>
              </a:rPr>
              <a:t>第一种出行方式</a:t>
            </a:r>
            <a:r>
              <a:rPr lang="zh-CN" altLang="en-US" dirty="0" smtClean="0"/>
              <a:t>综合考虑了耗时、价格</a:t>
            </a:r>
            <a:endParaRPr lang="en-US" altLang="zh-CN" dirty="0" smtClean="0"/>
          </a:p>
          <a:p>
            <a:pPr marL="7239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等</a:t>
            </a:r>
            <a:r>
              <a:rPr lang="zh-CN" altLang="en-US" dirty="0"/>
              <a:t>因素，用户也习惯于点击第一种（</a:t>
            </a:r>
            <a:r>
              <a:rPr lang="en-US" altLang="zh-CN" dirty="0"/>
              <a:t>F1: </a:t>
            </a:r>
            <a:r>
              <a:rPr lang="en-US" altLang="zh-CN" dirty="0" smtClean="0"/>
              <a:t>0.676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Rank 1: 0.704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可被当成特征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为什么要重视规则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973" y="4409728"/>
            <a:ext cx="10009647" cy="7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23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14149461" cy="403218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在企业、公司里也常采用基于规则的方案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简单、高效</a:t>
            </a:r>
            <a:endParaRPr lang="en-US" altLang="zh-CN" dirty="0" smtClean="0"/>
          </a:p>
          <a:p>
            <a:pPr lvl="1"/>
            <a:r>
              <a:rPr lang="zh-CN" altLang="en-US" dirty="0"/>
              <a:t>可解释</a:t>
            </a:r>
            <a:r>
              <a:rPr lang="zh-CN" altLang="en-US" dirty="0" smtClean="0"/>
              <a:t>性强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例如，</a:t>
            </a:r>
            <a:r>
              <a:rPr lang="zh-CN" altLang="en-US" dirty="0">
                <a:solidFill>
                  <a:schemeClr val="accent2"/>
                </a:solidFill>
              </a:rPr>
              <a:t>爱奇艺手机</a:t>
            </a:r>
            <a:r>
              <a:rPr lang="en-US" altLang="zh-CN" dirty="0">
                <a:solidFill>
                  <a:schemeClr val="accent2"/>
                </a:solidFill>
              </a:rPr>
              <a:t>APP</a:t>
            </a:r>
            <a:r>
              <a:rPr lang="zh-CN" altLang="en-US" dirty="0">
                <a:solidFill>
                  <a:schemeClr val="accent2"/>
                </a:solidFill>
              </a:rPr>
              <a:t>“猜你在追“</a:t>
            </a:r>
            <a:r>
              <a:rPr lang="zh-CN" altLang="en-US" dirty="0" smtClean="0"/>
              <a:t>栏目采用了几十个规则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用户点击率约为</a:t>
            </a:r>
            <a:r>
              <a:rPr lang="en-US" altLang="zh-CN" dirty="0" smtClean="0"/>
              <a:t>36%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为什么要重视规则（续）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073" y="269268"/>
            <a:ext cx="5931239" cy="12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4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14149461" cy="543634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时间序列预测相关比赛</a:t>
            </a:r>
            <a:r>
              <a:rPr lang="zh-CN" altLang="en-US" dirty="0" smtClean="0"/>
              <a:t>中挖掘出的有用规则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KDD CUP 2017——</a:t>
            </a:r>
            <a:r>
              <a:rPr lang="zh-CN" altLang="en-US" dirty="0" smtClean="0"/>
              <a:t>平均旅行时间预测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提取各时段平均旅行时间的中位数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B-1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C-1</a:t>
            </a:r>
            <a:r>
              <a:rPr lang="zh-CN" altLang="en-US" dirty="0" smtClean="0"/>
              <a:t>、</a:t>
            </a:r>
            <a:r>
              <a:rPr lang="en-US" altLang="zh-CN" dirty="0">
                <a:solidFill>
                  <a:schemeClr val="accent2"/>
                </a:solidFill>
              </a:rPr>
              <a:t>C-3</a:t>
            </a:r>
            <a:r>
              <a:rPr lang="zh-CN" altLang="en-US" dirty="0" smtClean="0"/>
              <a:t>样本量少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C-3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B-3</a:t>
            </a:r>
            <a:r>
              <a:rPr lang="zh-CN" altLang="en-US" dirty="0" smtClean="0"/>
              <a:t>有较多重叠路段，可做修正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修正后，初中期排名靠前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为什么要重视规则（续）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1" y="4420504"/>
            <a:ext cx="13376597" cy="702078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85657"/>
              </p:ext>
            </p:extLst>
          </p:nvPr>
        </p:nvGraphicFramePr>
        <p:xfrm>
          <a:off x="667545" y="8154144"/>
          <a:ext cx="9350020" cy="3816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37505">
                  <a:extLst>
                    <a:ext uri="{9D8B030D-6E8A-4147-A177-3AD203B41FA5}">
                      <a16:colId xmlns:a16="http://schemas.microsoft.com/office/drawing/2014/main" val="1403455578"/>
                    </a:ext>
                  </a:extLst>
                </a:gridCol>
                <a:gridCol w="2343015">
                  <a:extLst>
                    <a:ext uri="{9D8B030D-6E8A-4147-A177-3AD203B41FA5}">
                      <a16:colId xmlns:a16="http://schemas.microsoft.com/office/drawing/2014/main" val="3817820631"/>
                    </a:ext>
                  </a:extLst>
                </a:gridCol>
                <a:gridCol w="2331995">
                  <a:extLst>
                    <a:ext uri="{9D8B030D-6E8A-4147-A177-3AD203B41FA5}">
                      <a16:colId xmlns:a16="http://schemas.microsoft.com/office/drawing/2014/main" val="4016004662"/>
                    </a:ext>
                  </a:extLst>
                </a:gridCol>
                <a:gridCol w="2337505">
                  <a:extLst>
                    <a:ext uri="{9D8B030D-6E8A-4147-A177-3AD203B41FA5}">
                      <a16:colId xmlns:a16="http://schemas.microsoft.com/office/drawing/2014/main" val="846926979"/>
                    </a:ext>
                  </a:extLst>
                </a:gridCol>
              </a:tblGrid>
              <a:tr h="954106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4709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2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47443</a:t>
                      </a:r>
                      <a:endParaRPr lang="zh-CN" alt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23409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90351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7665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17712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34216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8242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4773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1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607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855788" y="2717800"/>
            <a:ext cx="14149461" cy="43922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时间序列预测相关比赛</a:t>
            </a:r>
            <a:r>
              <a:rPr lang="zh-CN" altLang="en-US" dirty="0" smtClean="0"/>
              <a:t>中挖掘出的有用规则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携程云海</a:t>
            </a:r>
            <a:r>
              <a:rPr lang="en-US" altLang="zh-CN" dirty="0" smtClean="0"/>
              <a:t>2016——</a:t>
            </a:r>
            <a:r>
              <a:rPr lang="zh-CN" altLang="en-US" dirty="0" smtClean="0"/>
              <a:t>酒店在三个预定渠道的总产量预测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中位数*系数（代码大约</a:t>
            </a:r>
            <a:r>
              <a:rPr lang="en-US" altLang="zh-CN" dirty="0">
                <a:solidFill>
                  <a:schemeClr val="accent2"/>
                </a:solidFill>
              </a:rPr>
              <a:t>20</a:t>
            </a:r>
            <a:r>
              <a:rPr lang="zh-CN" altLang="en-US" dirty="0">
                <a:solidFill>
                  <a:schemeClr val="accent2"/>
                </a:solidFill>
              </a:rPr>
              <a:t>行）</a:t>
            </a:r>
            <a:r>
              <a:rPr lang="zh-CN" altLang="en-US" dirty="0" smtClean="0"/>
              <a:t>；优于建模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周期因子可能是更好的方案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为什么要重视规则（续）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05" y="1546225"/>
            <a:ext cx="6155137" cy="8622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09" y="6389948"/>
            <a:ext cx="11485276" cy="56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5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飞天六部教材模板">
  <a:themeElements>
    <a:clrScheme name="飞天六部教材">
      <a:dk1>
        <a:srgbClr val="373D41"/>
      </a:dk1>
      <a:lt1>
        <a:srgbClr val="FFFFFF"/>
      </a:lt1>
      <a:dk2>
        <a:srgbClr val="737D86"/>
      </a:dk2>
      <a:lt2>
        <a:srgbClr val="F5F5F5"/>
      </a:lt2>
      <a:accent1>
        <a:srgbClr val="373D41"/>
      </a:accent1>
      <a:accent2>
        <a:srgbClr val="00C1E0"/>
      </a:accent2>
      <a:accent3>
        <a:srgbClr val="F15533"/>
      </a:accent3>
      <a:accent4>
        <a:srgbClr val="56F1CB"/>
      </a:accent4>
      <a:accent5>
        <a:srgbClr val="ACF32D"/>
      </a:accent5>
      <a:accent6>
        <a:srgbClr val="7030A0"/>
      </a:accent6>
      <a:hlink>
        <a:srgbClr val="00C1E0"/>
      </a:hlink>
      <a:folHlink>
        <a:srgbClr val="007D91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10885</TotalTime>
  <Words>1189</Words>
  <Application>Microsoft Office PowerPoint</Application>
  <PresentationFormat>自定义</PresentationFormat>
  <Paragraphs>174</Paragraphs>
  <Slides>32</Slides>
  <Notes>30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DengXian</vt:lpstr>
      <vt:lpstr>Microsoft YaHei</vt:lpstr>
      <vt:lpstr>Microsoft YaHei</vt:lpstr>
      <vt:lpstr>Arial</vt:lpstr>
      <vt:lpstr>Times New Roman</vt:lpstr>
      <vt:lpstr>Wingdings</vt:lpstr>
      <vt:lpstr>飞天六部教材模板</vt:lpstr>
      <vt:lpstr>修订页（隐藏）</vt:lpstr>
      <vt:lpstr>资金流入流出预测 时间序列规则与baseline</vt:lpstr>
      <vt:lpstr>相关链接</vt:lpstr>
      <vt:lpstr>课程目标</vt:lpstr>
      <vt:lpstr>课程目录</vt:lpstr>
      <vt:lpstr>为什么要重视规则</vt:lpstr>
      <vt:lpstr>为什么要重视规则（续）</vt:lpstr>
      <vt:lpstr>为什么要重视规则（续）</vt:lpstr>
      <vt:lpstr>为什么要重视规则（续）</vt:lpstr>
      <vt:lpstr>中位数、临近数据等简单统计量</vt:lpstr>
      <vt:lpstr>基于周期因子的时间序列预测</vt:lpstr>
      <vt:lpstr>基于周期因子的时间序列预测（续）</vt:lpstr>
      <vt:lpstr>基于周期因子的时间序列预测（续）</vt:lpstr>
      <vt:lpstr>基于周期因子的时间序列预测（续）</vt:lpstr>
      <vt:lpstr>基于周期因子的时间序列预测（续）</vt:lpstr>
      <vt:lpstr>基于周期因子的时间序列预测（续）</vt:lpstr>
      <vt:lpstr>基于周期因子的时间序列预测（续）</vt:lpstr>
      <vt:lpstr>课程目录</vt:lpstr>
      <vt:lpstr>以星期为周期的中位数预测</vt:lpstr>
      <vt:lpstr>以星期为周期的中位数预测（续）</vt:lpstr>
      <vt:lpstr>以星期为周期的中位数预测（续）</vt:lpstr>
      <vt:lpstr>以星期为周期的中位数预测（续）</vt:lpstr>
      <vt:lpstr>基于周期因子（以星期为周期）的预测</vt:lpstr>
      <vt:lpstr>基于周期因子（以星期为周期）的预测（续）</vt:lpstr>
      <vt:lpstr>基于周期因子（以月为周期）的预测</vt:lpstr>
      <vt:lpstr>效果对比</vt:lpstr>
      <vt:lpstr>效果对比（续）</vt:lpstr>
      <vt:lpstr>效果对比（续）</vt:lpstr>
      <vt:lpstr>效果对比（续）</vt:lpstr>
      <vt:lpstr>课程总结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lei</dc:creator>
  <cp:lastModifiedBy>Lillian Zhang</cp:lastModifiedBy>
  <cp:revision>523</cp:revision>
  <dcterms:created xsi:type="dcterms:W3CDTF">2016-08-08T06:10:15Z</dcterms:created>
  <dcterms:modified xsi:type="dcterms:W3CDTF">2019-07-21T11:44:24Z</dcterms:modified>
</cp:coreProperties>
</file>